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2" r:id="rId2"/>
    <p:sldId id="288" r:id="rId3"/>
    <p:sldId id="258" r:id="rId4"/>
    <p:sldId id="298" r:id="rId5"/>
    <p:sldId id="328" r:id="rId6"/>
    <p:sldId id="325" r:id="rId7"/>
    <p:sldId id="330" r:id="rId8"/>
    <p:sldId id="331" r:id="rId9"/>
    <p:sldId id="332" r:id="rId10"/>
    <p:sldId id="333" r:id="rId11"/>
    <p:sldId id="326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3" r:id="rId21"/>
    <p:sldId id="344" r:id="rId22"/>
    <p:sldId id="342" r:id="rId23"/>
    <p:sldId id="345" r:id="rId24"/>
    <p:sldId id="327" r:id="rId25"/>
    <p:sldId id="346" r:id="rId26"/>
    <p:sldId id="347" r:id="rId27"/>
    <p:sldId id="315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A2"/>
    <a:srgbClr val="A7C6DC"/>
    <a:srgbClr val="7F7F7F"/>
    <a:srgbClr val="047EDA"/>
    <a:srgbClr val="0A55A6"/>
    <a:srgbClr val="2C7CB3"/>
    <a:srgbClr val="035C9C"/>
    <a:srgbClr val="0363A5"/>
    <a:srgbClr val="035C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2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2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6262-C5EE-49E8-82C9-5B482EFE4728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321C3-B83B-4F67-8F2E-568770AE2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321C3-B83B-4F67-8F2E-568770AE23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183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5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6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736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0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8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31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022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725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204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15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744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36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6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78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8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81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89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321C3-B83B-4F67-8F2E-568770AE23B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9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2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6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3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59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7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8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8032A-B20A-4D61-930B-4D827A8AE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4AC396-59C7-4E2F-A700-E53D3F8F2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C9892-3A12-48D3-8E07-3783FE88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006B2-C4AB-45A6-B40C-6A02FDF8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4EDEEE-6D9E-441E-8A29-C8C6F769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60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E5E06-2A11-41B6-8871-36FE65E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EA20C-945C-4B54-8FF4-05F0638B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DBE8B-C4A9-4E30-B103-F3D78E32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A5AD8-9911-4B6F-8419-4F614CAA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2C6D1-7E00-4617-81F8-F4D840AE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02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23F58-FB6E-4414-88E4-78874379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F6D2DD-424F-4D6E-94F5-5EAEE11C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BC6221-42BE-4312-8D17-86783648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882B8E-FC45-4A17-A666-D9826D27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3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8DCBB4-4435-4714-8BAA-4277D222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CD4F7D-F1AD-40BC-AD5B-952FD6585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166F-7E37-43F9-95BD-F4C212350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0F19-8CFC-41BA-AB99-D3970B82F7EB}" type="datetimeFigureOut">
              <a:rPr lang="zh-CN" altLang="en-US" smtClean="0"/>
              <a:t>2020/12/5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71A76-7BF3-4B07-B28B-AAD6B8BCB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A0754-2778-481F-AC59-50C239AB3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12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BE7E7C-B049-4902-A34B-0BC1AEF1535C}"/>
              </a:ext>
            </a:extLst>
          </p:cNvPr>
          <p:cNvCxnSpPr>
            <a:cxnSpLocks/>
            <a:stCxn id="26" idx="1"/>
            <a:endCxn id="26" idx="2"/>
          </p:cNvCxnSpPr>
          <p:nvPr/>
        </p:nvCxnSpPr>
        <p:spPr>
          <a:xfrm flipH="1">
            <a:off x="5036985" y="1754526"/>
            <a:ext cx="1117989" cy="3985867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D155800-8F15-4C9A-B7F6-5BE968331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526"/>
            <a:ext cx="6154974" cy="3985867"/>
          </a:xfrm>
          <a:custGeom>
            <a:avLst/>
            <a:gdLst>
              <a:gd name="connsiteX0" fmla="*/ 321 w 3943295"/>
              <a:gd name="connsiteY0" fmla="*/ 0 h 2311888"/>
              <a:gd name="connsiteX1" fmla="*/ 3943295 w 3943295"/>
              <a:gd name="connsiteY1" fmla="*/ 0 h 2311888"/>
              <a:gd name="connsiteX2" fmla="*/ 3227035 w 3943295"/>
              <a:gd name="connsiteY2" fmla="*/ 2311888 h 2311888"/>
              <a:gd name="connsiteX3" fmla="*/ 321 w 3943295"/>
              <a:gd name="connsiteY3" fmla="*/ 2304796 h 2311888"/>
              <a:gd name="connsiteX4" fmla="*/ 321 w 3943295"/>
              <a:gd name="connsiteY4" fmla="*/ 0 h 231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95" h="2311888">
                <a:moveTo>
                  <a:pt x="321" y="0"/>
                </a:moveTo>
                <a:lnTo>
                  <a:pt x="3943295" y="0"/>
                </a:lnTo>
                <a:lnTo>
                  <a:pt x="3227035" y="2311888"/>
                </a:lnTo>
                <a:lnTo>
                  <a:pt x="321" y="2304796"/>
                </a:lnTo>
                <a:cubicBezTo>
                  <a:pt x="-2044" y="1538895"/>
                  <a:pt x="9777" y="765902"/>
                  <a:pt x="321" y="0"/>
                </a:cubicBez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4175185" y="2469086"/>
            <a:ext cx="8016815" cy="2587626"/>
          </a:xfrm>
          <a:custGeom>
            <a:avLst/>
            <a:gdLst>
              <a:gd name="connsiteX0" fmla="*/ 385762 w 4895850"/>
              <a:gd name="connsiteY0" fmla="*/ 0 h 1190625"/>
              <a:gd name="connsiteX1" fmla="*/ 0 w 4895850"/>
              <a:gd name="connsiteY1" fmla="*/ 1190625 h 1190625"/>
              <a:gd name="connsiteX2" fmla="*/ 4876800 w 4895850"/>
              <a:gd name="connsiteY2" fmla="*/ 1181100 h 1190625"/>
              <a:gd name="connsiteX3" fmla="*/ 4895850 w 4895850"/>
              <a:gd name="connsiteY3" fmla="*/ 14287 h 1190625"/>
              <a:gd name="connsiteX4" fmla="*/ 385762 w 4895850"/>
              <a:gd name="connsiteY4" fmla="*/ 0 h 1190625"/>
              <a:gd name="connsiteX0-1" fmla="*/ 385762 w 4891087"/>
              <a:gd name="connsiteY0-2" fmla="*/ 0 h 1190625"/>
              <a:gd name="connsiteX1-3" fmla="*/ 0 w 4891087"/>
              <a:gd name="connsiteY1-4" fmla="*/ 1190625 h 1190625"/>
              <a:gd name="connsiteX2-5" fmla="*/ 4876800 w 4891087"/>
              <a:gd name="connsiteY2-6" fmla="*/ 1181100 h 1190625"/>
              <a:gd name="connsiteX3-7" fmla="*/ 4891087 w 4891087"/>
              <a:gd name="connsiteY3-8" fmla="*/ 23812 h 1190625"/>
              <a:gd name="connsiteX4-9" fmla="*/ 385762 w 4891087"/>
              <a:gd name="connsiteY4-10" fmla="*/ 0 h 1190625"/>
              <a:gd name="connsiteX0-11" fmla="*/ 385762 w 4891087"/>
              <a:gd name="connsiteY0-12" fmla="*/ 0 h 1190625"/>
              <a:gd name="connsiteX1-13" fmla="*/ 0 w 4891087"/>
              <a:gd name="connsiteY1-14" fmla="*/ 1190625 h 1190625"/>
              <a:gd name="connsiteX2-15" fmla="*/ 4876800 w 4891087"/>
              <a:gd name="connsiteY2-16" fmla="*/ 1181100 h 1190625"/>
              <a:gd name="connsiteX3-17" fmla="*/ 4891087 w 4891087"/>
              <a:gd name="connsiteY3-18" fmla="*/ 0 h 1190625"/>
              <a:gd name="connsiteX4-19" fmla="*/ 385762 w 4891087"/>
              <a:gd name="connsiteY4-20" fmla="*/ 0 h 1190625"/>
              <a:gd name="connsiteX0-21" fmla="*/ 385762 w 4891087"/>
              <a:gd name="connsiteY0-22" fmla="*/ 0 h 1190625"/>
              <a:gd name="connsiteX1-23" fmla="*/ 0 w 4891087"/>
              <a:gd name="connsiteY1-24" fmla="*/ 1190625 h 1190625"/>
              <a:gd name="connsiteX2-25" fmla="*/ 4889717 w 4891087"/>
              <a:gd name="connsiteY2-26" fmla="*/ 1179440 h 1190625"/>
              <a:gd name="connsiteX3-27" fmla="*/ 4891087 w 4891087"/>
              <a:gd name="connsiteY3-28" fmla="*/ 0 h 1190625"/>
              <a:gd name="connsiteX4-29" fmla="*/ 385762 w 4891087"/>
              <a:gd name="connsiteY4-30" fmla="*/ 0 h 1190625"/>
              <a:gd name="connsiteX0-31" fmla="*/ 385762 w 4891087"/>
              <a:gd name="connsiteY0-32" fmla="*/ 0 h 1190625"/>
              <a:gd name="connsiteX1-33" fmla="*/ 0 w 4891087"/>
              <a:gd name="connsiteY1-34" fmla="*/ 1190625 h 1190625"/>
              <a:gd name="connsiteX2-35" fmla="*/ 4886026 w 4891087"/>
              <a:gd name="connsiteY2-36" fmla="*/ 1189400 h 1190625"/>
              <a:gd name="connsiteX3-37" fmla="*/ 4891087 w 4891087"/>
              <a:gd name="connsiteY3-38" fmla="*/ 0 h 1190625"/>
              <a:gd name="connsiteX4-39" fmla="*/ 385762 w 4891087"/>
              <a:gd name="connsiteY4-40" fmla="*/ 0 h 1190625"/>
              <a:gd name="connsiteX0-41" fmla="*/ 385762 w 4891087"/>
              <a:gd name="connsiteY0-42" fmla="*/ 0 h 1190625"/>
              <a:gd name="connsiteX1-43" fmla="*/ 0 w 4891087"/>
              <a:gd name="connsiteY1-44" fmla="*/ 1190625 h 1190625"/>
              <a:gd name="connsiteX2-45" fmla="*/ 4889717 w 4891087"/>
              <a:gd name="connsiteY2-46" fmla="*/ 1189400 h 1190625"/>
              <a:gd name="connsiteX3-47" fmla="*/ 4891087 w 4891087"/>
              <a:gd name="connsiteY3-48" fmla="*/ 0 h 1190625"/>
              <a:gd name="connsiteX4-49" fmla="*/ 385762 w 4891087"/>
              <a:gd name="connsiteY4-50" fmla="*/ 0 h 1190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91087" h="1190625">
                <a:moveTo>
                  <a:pt x="385762" y="0"/>
                </a:moveTo>
                <a:lnTo>
                  <a:pt x="0" y="1190625"/>
                </a:lnTo>
                <a:lnTo>
                  <a:pt x="4889717" y="1189400"/>
                </a:lnTo>
                <a:cubicBezTo>
                  <a:pt x="4890174" y="796253"/>
                  <a:pt x="4890630" y="393147"/>
                  <a:pt x="4891087" y="0"/>
                </a:cubicBezTo>
                <a:lnTo>
                  <a:pt x="385762" y="0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87545" y="2954655"/>
            <a:ext cx="7569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A lite </a:t>
            </a:r>
            <a:r>
              <a:rPr lang="en-US" altLang="zh-CN" sz="2000" dirty="0">
                <a:solidFill>
                  <a:schemeClr val="bg1"/>
                </a:solidFill>
                <a:latin typeface="-apple-system"/>
              </a:rPr>
              <a:t>B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ert for self-supervised learning of language representations</a:t>
            </a:r>
            <a:endParaRPr 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760" y="3661690"/>
            <a:ext cx="5885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+mj-ea"/>
                <a:ea typeface="+mj-ea"/>
              </a:rPr>
              <a:t>Harbin Engineering University</a:t>
            </a:r>
            <a:endParaRPr lang="zh-CN" altLang="en-US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19675" y="3867374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704606" y="3888393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5496829" y="4333114"/>
            <a:ext cx="5012983" cy="33555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S320060002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陈伟鹏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945303" y="55257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945303" y="119636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946521" y="5777823"/>
            <a:ext cx="829994" cy="91440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832350" y="5278904"/>
            <a:ext cx="1263650" cy="141121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854987" y="1009771"/>
            <a:ext cx="432914" cy="47693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687013" y="5440471"/>
            <a:ext cx="432914" cy="476939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A26299-C9F2-4E7E-8999-09921C909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7" y="463519"/>
            <a:ext cx="3596928" cy="95528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B37AFA-1CF6-4F06-AA62-7C8BDC206D3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0" y="1754526"/>
            <a:ext cx="61549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B78FDC8-D4F5-4493-9769-3ADA0A5B83E0}"/>
              </a:ext>
            </a:extLst>
          </p:cNvPr>
          <p:cNvCxnSpPr>
            <a:cxnSpLocks/>
            <a:stCxn id="26" idx="3"/>
            <a:endCxn id="26" idx="2"/>
          </p:cNvCxnSpPr>
          <p:nvPr/>
        </p:nvCxnSpPr>
        <p:spPr>
          <a:xfrm>
            <a:off x="501" y="5728166"/>
            <a:ext cx="5036484" cy="1222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8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模型的参数爆炸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80D81-2303-4BE4-8878-EEE08DC1B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39" y="2338809"/>
            <a:ext cx="9210675" cy="1990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D0D29D4-CC4F-46A4-A9DF-99D34BFB3A73}"/>
              </a:ext>
            </a:extLst>
          </p:cNvPr>
          <p:cNvSpPr txBox="1"/>
          <p:nvPr/>
        </p:nvSpPr>
        <p:spPr>
          <a:xfrm>
            <a:off x="822339" y="1392112"/>
            <a:ext cx="103307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只把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-apple-system"/>
              </a:rPr>
              <a:t>BERT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的宽度增加到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倍，发现参数已经达到了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-apple-system"/>
              </a:rPr>
              <a:t>12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亿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-apple-system"/>
              </a:rPr>
              <a:t>7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千万个，内存直接</a:t>
            </a:r>
            <a:r>
              <a:rPr lang="zh-CN" altLang="en-US" sz="2000" dirty="0">
                <a:solidFill>
                  <a:srgbClr val="4D4D4D"/>
                </a:solidFill>
                <a:latin typeface="-apple-system"/>
              </a:rPr>
              <a:t>爆炸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</a:p>
          <a:p>
            <a:br>
              <a:rPr lang="zh-CN" altLang="en-US" sz="2000" dirty="0"/>
            </a:br>
            <a:endParaRPr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84FD38-5104-4447-A610-29A8BD99CAA7}"/>
              </a:ext>
            </a:extLst>
          </p:cNvPr>
          <p:cNvSpPr txBox="1"/>
          <p:nvPr/>
        </p:nvSpPr>
        <p:spPr>
          <a:xfrm>
            <a:off x="600070" y="4978677"/>
            <a:ext cx="10899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4D4D4D"/>
                </a:solidFill>
                <a:effectLst/>
                <a:latin typeface="-apple-system"/>
              </a:rPr>
              <a:t> 问</a:t>
            </a:r>
            <a:r>
              <a:rPr lang="en-US" altLang="zh-CN" sz="2400" i="0" dirty="0">
                <a:solidFill>
                  <a:srgbClr val="4D4D4D"/>
                </a:solidFill>
                <a:effectLst/>
                <a:latin typeface="-apple-system"/>
              </a:rPr>
              <a:t>——</a:t>
            </a:r>
            <a:r>
              <a:rPr lang="zh-CN" altLang="en-US" sz="2400" i="0" dirty="0">
                <a:solidFill>
                  <a:srgbClr val="4D4D4D"/>
                </a:solidFill>
                <a:effectLst/>
                <a:latin typeface="-apple-system"/>
              </a:rPr>
              <a:t>我们能不能在大量减少参数的情况下，不减少或者稍微减少模型的精度呢？</a:t>
            </a:r>
            <a:endParaRPr lang="en-US" altLang="zh-CN" sz="240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599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3408794" y="2925348"/>
            <a:ext cx="595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Albert</a:t>
            </a:r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的优化策略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3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356902" y="3640265"/>
            <a:ext cx="3763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Albert optimization strategy</a:t>
            </a:r>
          </a:p>
        </p:txBody>
      </p:sp>
    </p:spTree>
    <p:extLst>
      <p:ext uri="{BB962C8B-B14F-4D97-AF65-F5344CB8AC3E}">
        <p14:creationId xmlns:p14="http://schemas.microsoft.com/office/powerpoint/2010/main" val="83881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5230279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模型中参数的主要来源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E19078-AC65-40A5-8CC1-BEA3300DB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575" y="1485538"/>
            <a:ext cx="10034850" cy="44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57420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Embedding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层部分分解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F39F30-E5A4-4891-83EB-26B05CC75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624" y="2277130"/>
            <a:ext cx="94297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参数共享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AF5A67-75EF-4064-987A-99E38074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844" y="1188615"/>
            <a:ext cx="9429750" cy="2400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412B44-F2AC-4BB5-B74D-5AB7436C2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444" y="3846309"/>
            <a:ext cx="92011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4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958416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3.3 Embedding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层部分分解与权值共享结合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EE58DB-1D12-4630-BEA4-183667936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862" y="1667050"/>
            <a:ext cx="90582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1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3.4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加宽模型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4AD4B6-DB03-4963-B9EE-8C940738F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987" y="1431896"/>
            <a:ext cx="9344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4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3.5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加深模型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2F140F-E734-4122-8731-3A05E573F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30" y="1913389"/>
            <a:ext cx="9982921" cy="29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3.6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参数分解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F39F30-E5A4-4891-83EB-26B05CC75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624" y="2277130"/>
            <a:ext cx="94297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7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3.7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更改预训练策略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18CE58-7FBA-41D3-BD8C-42539FE7E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10" y="1362250"/>
            <a:ext cx="9372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A4550547-3386-40CD-A22F-D47DC1228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" y="1352311"/>
            <a:ext cx="6095094" cy="4071472"/>
          </a:xfrm>
          <a:custGeom>
            <a:avLst/>
            <a:gdLst>
              <a:gd name="connsiteX0" fmla="*/ 0 w 6787098"/>
              <a:gd name="connsiteY0" fmla="*/ 0 h 6025198"/>
              <a:gd name="connsiteX1" fmla="*/ 6787098 w 6787098"/>
              <a:gd name="connsiteY1" fmla="*/ 0 h 6025198"/>
              <a:gd name="connsiteX2" fmla="*/ 6787098 w 6787098"/>
              <a:gd name="connsiteY2" fmla="*/ 6025198 h 6025198"/>
              <a:gd name="connsiteX3" fmla="*/ 0 w 6787098"/>
              <a:gd name="connsiteY3" fmla="*/ 6025198 h 60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7098" h="6025198">
                <a:moveTo>
                  <a:pt x="0" y="0"/>
                </a:moveTo>
                <a:lnTo>
                  <a:pt x="6787098" y="0"/>
                </a:lnTo>
                <a:lnTo>
                  <a:pt x="6787098" y="6025198"/>
                </a:lnTo>
                <a:lnTo>
                  <a:pt x="0" y="6025198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252618"/>
            <a:ext cx="6095094" cy="2352765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_14"/>
          <p:cNvSpPr txBox="1">
            <a:spLocks noChangeArrowheads="1"/>
          </p:cNvSpPr>
          <p:nvPr/>
        </p:nvSpPr>
        <p:spPr bwMode="auto">
          <a:xfrm>
            <a:off x="6626240" y="1620008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7553925" y="1722025"/>
            <a:ext cx="3526227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zh-CN" altLang="en-US" sz="2400" b="1" spc="-3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研究 背 景</a:t>
            </a:r>
          </a:p>
        </p:txBody>
      </p:sp>
      <p:sp>
        <p:nvSpPr>
          <p:cNvPr id="16" name="矩形 15"/>
          <p:cNvSpPr/>
          <p:nvPr/>
        </p:nvSpPr>
        <p:spPr>
          <a:xfrm rot="16200000" flipH="1">
            <a:off x="8579247" y="590395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_14"/>
          <p:cNvSpPr txBox="1">
            <a:spLocks noChangeArrowheads="1"/>
          </p:cNvSpPr>
          <p:nvPr/>
        </p:nvSpPr>
        <p:spPr bwMode="auto">
          <a:xfrm>
            <a:off x="6626240" y="2538984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7553925" y="2629571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zh-CN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 </a:t>
            </a: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</a:p>
        </p:txBody>
      </p:sp>
      <p:sp>
        <p:nvSpPr>
          <p:cNvPr id="17" name="矩形 16"/>
          <p:cNvSpPr/>
          <p:nvPr/>
        </p:nvSpPr>
        <p:spPr>
          <a:xfrm rot="16200000" flipH="1">
            <a:off x="8579245" y="1497123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_14"/>
          <p:cNvSpPr txBox="1">
            <a:spLocks noChangeArrowheads="1"/>
          </p:cNvSpPr>
          <p:nvPr/>
        </p:nvSpPr>
        <p:spPr bwMode="auto">
          <a:xfrm>
            <a:off x="6626240" y="3457960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7553925" y="3549182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Albert</a:t>
            </a: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的优化策略</a:t>
            </a:r>
          </a:p>
        </p:txBody>
      </p:sp>
      <p:sp>
        <p:nvSpPr>
          <p:cNvPr id="18" name="矩形 17"/>
          <p:cNvSpPr/>
          <p:nvPr/>
        </p:nvSpPr>
        <p:spPr>
          <a:xfrm rot="16200000" flipH="1">
            <a:off x="8579246" y="2418027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_14"/>
          <p:cNvSpPr txBox="1">
            <a:spLocks noChangeArrowheads="1"/>
          </p:cNvSpPr>
          <p:nvPr/>
        </p:nvSpPr>
        <p:spPr bwMode="auto">
          <a:xfrm>
            <a:off x="6626240" y="4376936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7553925" y="4467523"/>
            <a:ext cx="2981478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总结及未来工作展望</a:t>
            </a:r>
          </a:p>
        </p:txBody>
      </p:sp>
      <p:sp>
        <p:nvSpPr>
          <p:cNvPr id="19" name="矩形 18"/>
          <p:cNvSpPr/>
          <p:nvPr/>
        </p:nvSpPr>
        <p:spPr>
          <a:xfrm rot="16200000" flipH="1">
            <a:off x="8579246" y="3338764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4392" y="3116153"/>
            <a:ext cx="320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CONTENTS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610252" y="2865418"/>
            <a:ext cx="2818356" cy="0"/>
          </a:xfrm>
          <a:prstGeom prst="line">
            <a:avLst/>
          </a:prstGeom>
          <a:ln>
            <a:solidFill>
              <a:srgbClr val="F7F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10252" y="4012047"/>
            <a:ext cx="2818356" cy="0"/>
          </a:xfrm>
          <a:prstGeom prst="line">
            <a:avLst/>
          </a:prstGeom>
          <a:ln>
            <a:solidFill>
              <a:srgbClr val="F7F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D6A096F-2BB9-4A13-863C-976BE0415399}"/>
              </a:ext>
            </a:extLst>
          </p:cNvPr>
          <p:cNvCxnSpPr/>
          <p:nvPr/>
        </p:nvCxnSpPr>
        <p:spPr>
          <a:xfrm flipH="1">
            <a:off x="4174402" y="972619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92DDEFE-BFCD-4A23-AB37-3854B047BB8C}"/>
              </a:ext>
            </a:extLst>
          </p:cNvPr>
          <p:cNvCxnSpPr/>
          <p:nvPr/>
        </p:nvCxnSpPr>
        <p:spPr>
          <a:xfrm flipH="1">
            <a:off x="4174402" y="1616409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05ED0C5-57DA-4782-894C-9521BEE2624F}"/>
              </a:ext>
            </a:extLst>
          </p:cNvPr>
          <p:cNvCxnSpPr/>
          <p:nvPr/>
        </p:nvCxnSpPr>
        <p:spPr>
          <a:xfrm flipH="1">
            <a:off x="3084086" y="1429819"/>
            <a:ext cx="432914" cy="47693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E9CC8E5-2BCA-45D6-BB4A-796AB2AD7745}"/>
              </a:ext>
            </a:extLst>
          </p:cNvPr>
          <p:cNvCxnSpPr/>
          <p:nvPr/>
        </p:nvCxnSpPr>
        <p:spPr>
          <a:xfrm flipH="1">
            <a:off x="1515450" y="4377914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67A4103-D9FD-47CC-BC66-0E03836A4103}"/>
              </a:ext>
            </a:extLst>
          </p:cNvPr>
          <p:cNvCxnSpPr/>
          <p:nvPr/>
        </p:nvCxnSpPr>
        <p:spPr>
          <a:xfrm flipH="1">
            <a:off x="1515450" y="5021704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1BE1D95-4254-4400-8967-5AE5B320D542}"/>
              </a:ext>
            </a:extLst>
          </p:cNvPr>
          <p:cNvCxnSpPr/>
          <p:nvPr/>
        </p:nvCxnSpPr>
        <p:spPr>
          <a:xfrm flipH="1">
            <a:off x="425134" y="4835114"/>
            <a:ext cx="432914" cy="47693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6F8D54D5-46B8-45B5-BE0B-F62762B87219}"/>
              </a:ext>
            </a:extLst>
          </p:cNvPr>
          <p:cNvSpPr/>
          <p:nvPr/>
        </p:nvSpPr>
        <p:spPr bwMode="auto">
          <a:xfrm>
            <a:off x="7553925" y="5386500"/>
            <a:ext cx="2981478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373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3.7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更改预训练策略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1E66CF-7B39-4AF5-814B-61C0A620A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025" y="1162050"/>
            <a:ext cx="95059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5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3.7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更改预训练策略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F16FE4-00A4-44E8-A012-B65E51D72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075" y="1219200"/>
            <a:ext cx="9467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3.8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移除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dropout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57AD70-14D3-452F-872C-F4FC8A2EC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175" y="1062430"/>
            <a:ext cx="93916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3.9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增加数据量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CFB619-8037-4334-A028-FB298BAB9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175" y="1066800"/>
            <a:ext cx="93916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2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2774914" y="2925348"/>
            <a:ext cx="680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总结及未来工作展望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4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117229" y="3610561"/>
            <a:ext cx="411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Conclusion and future work prospects</a:t>
            </a:r>
          </a:p>
        </p:txBody>
      </p:sp>
    </p:spTree>
    <p:extLst>
      <p:ext uri="{BB962C8B-B14F-4D97-AF65-F5344CB8AC3E}">
        <p14:creationId xmlns:p14="http://schemas.microsoft.com/office/powerpoint/2010/main" val="77855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4.1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F00A5B-88CA-417D-973E-D8C65456ACF2}"/>
              </a:ext>
            </a:extLst>
          </p:cNvPr>
          <p:cNvSpPr txBox="1"/>
          <p:nvPr/>
        </p:nvSpPr>
        <p:spPr>
          <a:xfrm>
            <a:off x="395933" y="2220553"/>
            <a:ext cx="111309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本文提出了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Embedding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层部分分解和不同层之间参数共享两种削减参数的方式，在大家都想着把模型做大的时候给大家指出了另一条可行的路，意义重大。但本文提出的两种方法实际上都带来了模型效果的下降，也就是说本文似乎也还没有找到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中真正减少参数更有效的方法，减少模型参数量这方面还需要更多的研究。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本文提出了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SOP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预训练策略，很好地替换了</a:t>
            </a:r>
            <a:r>
              <a:rPr lang="en-US" altLang="zh-CN" sz="2400" b="0" i="0" dirty="0" err="1">
                <a:solidFill>
                  <a:srgbClr val="121212"/>
                </a:solidFill>
                <a:effectLst/>
                <a:latin typeface="-apple-system"/>
              </a:rPr>
              <a:t>NSP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作为预训练任务，给模型表现带来了明显提升。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22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4.2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未来工作展望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F6796A-E9AB-4448-9E5F-406AD462C6A0}"/>
              </a:ext>
            </a:extLst>
          </p:cNvPr>
          <p:cNvSpPr txBox="1"/>
          <p:nvPr/>
        </p:nvSpPr>
        <p:spPr>
          <a:xfrm>
            <a:off x="521335" y="1905506"/>
            <a:ext cx="111309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本文对</a:t>
            </a:r>
            <a:r>
              <a:rPr lang="en-US" altLang="zh-CN" sz="2400" dirty="0"/>
              <a:t>Bert</a:t>
            </a:r>
            <a:r>
              <a:rPr lang="zh-CN" altLang="en-US" sz="2400" dirty="0"/>
              <a:t>模型削减参数，但是却使得模型的准确率出现下降的现象，反而是修改预训练策略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、去除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dropout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使用更大规模数据使得模型准确率上升。那么如果不削减参数，只是</a:t>
            </a:r>
            <a:r>
              <a:rPr lang="zh-CN" altLang="en-US" sz="2400" dirty="0"/>
              <a:t>修改预训练策略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、去除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dropout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或者使用更大规模数据会有什么表现？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ALBERT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的提出是为了削减参数数量，给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瘦身，让模型更大的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有算力能跑起来。作者通过权值共享和矩阵分解减少参数，降低了空间复杂度，但计算量并没有减少，所以在模型进行下游任务和预测的时候并不会更快。所以作者说现在优化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可以通过考虑在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时间复杂度的方向优化。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735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BE7E7C-B049-4902-A34B-0BC1AEF1535C}"/>
              </a:ext>
            </a:extLst>
          </p:cNvPr>
          <p:cNvCxnSpPr>
            <a:cxnSpLocks/>
            <a:stCxn id="26" idx="1"/>
            <a:endCxn id="26" idx="2"/>
          </p:cNvCxnSpPr>
          <p:nvPr/>
        </p:nvCxnSpPr>
        <p:spPr>
          <a:xfrm flipH="1">
            <a:off x="5036985" y="1500526"/>
            <a:ext cx="1117989" cy="3985867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D155800-8F15-4C9A-B7F6-5BE968331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526"/>
            <a:ext cx="6154974" cy="3985867"/>
          </a:xfrm>
          <a:custGeom>
            <a:avLst/>
            <a:gdLst>
              <a:gd name="connsiteX0" fmla="*/ 321 w 3943295"/>
              <a:gd name="connsiteY0" fmla="*/ 0 h 2311888"/>
              <a:gd name="connsiteX1" fmla="*/ 3943295 w 3943295"/>
              <a:gd name="connsiteY1" fmla="*/ 0 h 2311888"/>
              <a:gd name="connsiteX2" fmla="*/ 3227035 w 3943295"/>
              <a:gd name="connsiteY2" fmla="*/ 2311888 h 2311888"/>
              <a:gd name="connsiteX3" fmla="*/ 321 w 3943295"/>
              <a:gd name="connsiteY3" fmla="*/ 2304796 h 2311888"/>
              <a:gd name="connsiteX4" fmla="*/ 321 w 3943295"/>
              <a:gd name="connsiteY4" fmla="*/ 0 h 231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95" h="2311888">
                <a:moveTo>
                  <a:pt x="321" y="0"/>
                </a:moveTo>
                <a:lnTo>
                  <a:pt x="3943295" y="0"/>
                </a:lnTo>
                <a:lnTo>
                  <a:pt x="3227035" y="2311888"/>
                </a:lnTo>
                <a:lnTo>
                  <a:pt x="321" y="2304796"/>
                </a:lnTo>
                <a:cubicBezTo>
                  <a:pt x="-2044" y="1538895"/>
                  <a:pt x="9777" y="765902"/>
                  <a:pt x="321" y="0"/>
                </a:cubicBez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4124739" y="2215086"/>
            <a:ext cx="8067261" cy="2587626"/>
          </a:xfrm>
          <a:custGeom>
            <a:avLst/>
            <a:gdLst>
              <a:gd name="connsiteX0" fmla="*/ 385762 w 4895850"/>
              <a:gd name="connsiteY0" fmla="*/ 0 h 1190625"/>
              <a:gd name="connsiteX1" fmla="*/ 0 w 4895850"/>
              <a:gd name="connsiteY1" fmla="*/ 1190625 h 1190625"/>
              <a:gd name="connsiteX2" fmla="*/ 4876800 w 4895850"/>
              <a:gd name="connsiteY2" fmla="*/ 1181100 h 1190625"/>
              <a:gd name="connsiteX3" fmla="*/ 4895850 w 4895850"/>
              <a:gd name="connsiteY3" fmla="*/ 14287 h 1190625"/>
              <a:gd name="connsiteX4" fmla="*/ 385762 w 4895850"/>
              <a:gd name="connsiteY4" fmla="*/ 0 h 1190625"/>
              <a:gd name="connsiteX0-1" fmla="*/ 385762 w 4891087"/>
              <a:gd name="connsiteY0-2" fmla="*/ 0 h 1190625"/>
              <a:gd name="connsiteX1-3" fmla="*/ 0 w 4891087"/>
              <a:gd name="connsiteY1-4" fmla="*/ 1190625 h 1190625"/>
              <a:gd name="connsiteX2-5" fmla="*/ 4876800 w 4891087"/>
              <a:gd name="connsiteY2-6" fmla="*/ 1181100 h 1190625"/>
              <a:gd name="connsiteX3-7" fmla="*/ 4891087 w 4891087"/>
              <a:gd name="connsiteY3-8" fmla="*/ 23812 h 1190625"/>
              <a:gd name="connsiteX4-9" fmla="*/ 385762 w 4891087"/>
              <a:gd name="connsiteY4-10" fmla="*/ 0 h 1190625"/>
              <a:gd name="connsiteX0-11" fmla="*/ 385762 w 4891087"/>
              <a:gd name="connsiteY0-12" fmla="*/ 0 h 1190625"/>
              <a:gd name="connsiteX1-13" fmla="*/ 0 w 4891087"/>
              <a:gd name="connsiteY1-14" fmla="*/ 1190625 h 1190625"/>
              <a:gd name="connsiteX2-15" fmla="*/ 4876800 w 4891087"/>
              <a:gd name="connsiteY2-16" fmla="*/ 1181100 h 1190625"/>
              <a:gd name="connsiteX3-17" fmla="*/ 4891087 w 4891087"/>
              <a:gd name="connsiteY3-18" fmla="*/ 0 h 1190625"/>
              <a:gd name="connsiteX4-19" fmla="*/ 385762 w 4891087"/>
              <a:gd name="connsiteY4-20" fmla="*/ 0 h 1190625"/>
              <a:gd name="connsiteX0-21" fmla="*/ 385762 w 4891087"/>
              <a:gd name="connsiteY0-22" fmla="*/ 0 h 1190625"/>
              <a:gd name="connsiteX1-23" fmla="*/ 0 w 4891087"/>
              <a:gd name="connsiteY1-24" fmla="*/ 1190625 h 1190625"/>
              <a:gd name="connsiteX2-25" fmla="*/ 4889717 w 4891087"/>
              <a:gd name="connsiteY2-26" fmla="*/ 1179440 h 1190625"/>
              <a:gd name="connsiteX3-27" fmla="*/ 4891087 w 4891087"/>
              <a:gd name="connsiteY3-28" fmla="*/ 0 h 1190625"/>
              <a:gd name="connsiteX4-29" fmla="*/ 385762 w 4891087"/>
              <a:gd name="connsiteY4-30" fmla="*/ 0 h 1190625"/>
              <a:gd name="connsiteX0-31" fmla="*/ 385762 w 4891087"/>
              <a:gd name="connsiteY0-32" fmla="*/ 0 h 1190625"/>
              <a:gd name="connsiteX1-33" fmla="*/ 0 w 4891087"/>
              <a:gd name="connsiteY1-34" fmla="*/ 1190625 h 1190625"/>
              <a:gd name="connsiteX2-35" fmla="*/ 4886026 w 4891087"/>
              <a:gd name="connsiteY2-36" fmla="*/ 1189400 h 1190625"/>
              <a:gd name="connsiteX3-37" fmla="*/ 4891087 w 4891087"/>
              <a:gd name="connsiteY3-38" fmla="*/ 0 h 1190625"/>
              <a:gd name="connsiteX4-39" fmla="*/ 385762 w 4891087"/>
              <a:gd name="connsiteY4-40" fmla="*/ 0 h 1190625"/>
              <a:gd name="connsiteX0-41" fmla="*/ 385762 w 4891087"/>
              <a:gd name="connsiteY0-42" fmla="*/ 0 h 1190625"/>
              <a:gd name="connsiteX1-43" fmla="*/ 0 w 4891087"/>
              <a:gd name="connsiteY1-44" fmla="*/ 1190625 h 1190625"/>
              <a:gd name="connsiteX2-45" fmla="*/ 4889717 w 4891087"/>
              <a:gd name="connsiteY2-46" fmla="*/ 1189400 h 1190625"/>
              <a:gd name="connsiteX3-47" fmla="*/ 4891087 w 4891087"/>
              <a:gd name="connsiteY3-48" fmla="*/ 0 h 1190625"/>
              <a:gd name="connsiteX4-49" fmla="*/ 385762 w 4891087"/>
              <a:gd name="connsiteY4-50" fmla="*/ 0 h 1190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91087" h="1190625">
                <a:moveTo>
                  <a:pt x="385762" y="0"/>
                </a:moveTo>
                <a:lnTo>
                  <a:pt x="0" y="1190625"/>
                </a:lnTo>
                <a:lnTo>
                  <a:pt x="4889717" y="1189400"/>
                </a:lnTo>
                <a:cubicBezTo>
                  <a:pt x="4890174" y="796253"/>
                  <a:pt x="4890630" y="393147"/>
                  <a:pt x="4891087" y="0"/>
                </a:cubicBezTo>
                <a:lnTo>
                  <a:pt x="385762" y="0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945303" y="29857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945303" y="94236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946521" y="5523823"/>
            <a:ext cx="829994" cy="91440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832350" y="5024904"/>
            <a:ext cx="1263650" cy="141121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854987" y="755771"/>
            <a:ext cx="432914" cy="47693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687013" y="5186471"/>
            <a:ext cx="432914" cy="476939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A26299-C9F2-4E7E-8999-09921C909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7" y="257691"/>
            <a:ext cx="3596928" cy="95528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B37AFA-1CF6-4F06-AA62-7C8BDC206D3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0" y="1500526"/>
            <a:ext cx="61549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B78FDC8-D4F5-4493-9769-3ADA0A5B83E0}"/>
              </a:ext>
            </a:extLst>
          </p:cNvPr>
          <p:cNvCxnSpPr>
            <a:cxnSpLocks/>
            <a:stCxn id="26" idx="3"/>
            <a:endCxn id="26" idx="2"/>
          </p:cNvCxnSpPr>
          <p:nvPr/>
        </p:nvCxnSpPr>
        <p:spPr>
          <a:xfrm>
            <a:off x="501" y="5474166"/>
            <a:ext cx="5036484" cy="1222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61B008E-115D-408C-A7CF-BED21B400F94}"/>
              </a:ext>
            </a:extLst>
          </p:cNvPr>
          <p:cNvSpPr txBox="1"/>
          <p:nvPr/>
        </p:nvSpPr>
        <p:spPr>
          <a:xfrm>
            <a:off x="4487545" y="2700655"/>
            <a:ext cx="756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感谢各位的聆听与指导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DB113E-1175-40F4-B9B7-DD97DB9B0A63}"/>
              </a:ext>
            </a:extLst>
          </p:cNvPr>
          <p:cNvSpPr/>
          <p:nvPr/>
        </p:nvSpPr>
        <p:spPr>
          <a:xfrm>
            <a:off x="5141760" y="3407690"/>
            <a:ext cx="5885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THANK YOU FOR LISTENING AND GUIDING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58650D3-87B5-4B74-B29F-66D92151C63C}"/>
              </a:ext>
            </a:extLst>
          </p:cNvPr>
          <p:cNvCxnSpPr/>
          <p:nvPr/>
        </p:nvCxnSpPr>
        <p:spPr>
          <a:xfrm>
            <a:off x="4610100" y="3592356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E76929-7E13-488C-8F53-CD028DDF3D07}"/>
              </a:ext>
            </a:extLst>
          </p:cNvPr>
          <p:cNvCxnSpPr/>
          <p:nvPr/>
        </p:nvCxnSpPr>
        <p:spPr>
          <a:xfrm>
            <a:off x="11118674" y="3592356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65C5D96-8017-471B-8461-4D855D138B18}"/>
              </a:ext>
            </a:extLst>
          </p:cNvPr>
          <p:cNvSpPr/>
          <p:nvPr/>
        </p:nvSpPr>
        <p:spPr>
          <a:xfrm>
            <a:off x="5496829" y="4079114"/>
            <a:ext cx="5012983" cy="33555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S320060002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陈伟鹏</a:t>
            </a:r>
          </a:p>
        </p:txBody>
      </p:sp>
    </p:spTree>
    <p:extLst>
      <p:ext uri="{BB962C8B-B14F-4D97-AF65-F5344CB8AC3E}">
        <p14:creationId xmlns:p14="http://schemas.microsoft.com/office/powerpoint/2010/main" val="15055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3501073" y="2900467"/>
            <a:ext cx="5189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研究背景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1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818297" y="362487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The research background</a:t>
            </a:r>
          </a:p>
        </p:txBody>
      </p:sp>
    </p:spTree>
    <p:extLst>
      <p:ext uri="{BB962C8B-B14F-4D97-AF65-F5344CB8AC3E}">
        <p14:creationId xmlns:p14="http://schemas.microsoft.com/office/powerpoint/2010/main" val="15867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大规模预训练模型的训练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27961A-BF7E-4619-A1D4-7195B6E3E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650" y="1146102"/>
            <a:ext cx="92392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0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大规模预训练模型的训练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A80749-F1A2-4E71-A999-B7D9EE8C6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275" y="1338918"/>
            <a:ext cx="93154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3501073" y="2900467"/>
            <a:ext cx="5189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Bert </a:t>
            </a:r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模型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2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818297" y="362487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Bert Model</a:t>
            </a:r>
          </a:p>
        </p:txBody>
      </p:sp>
    </p:spTree>
    <p:extLst>
      <p:ext uri="{BB962C8B-B14F-4D97-AF65-F5344CB8AC3E}">
        <p14:creationId xmlns:p14="http://schemas.microsoft.com/office/powerpoint/2010/main" val="277007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A2B804-3F1A-4BDD-A37A-FD6FBA73A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030" y="1091778"/>
            <a:ext cx="8235367" cy="52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B990E8-B079-481F-9293-D7F50D07B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686" y="1282423"/>
            <a:ext cx="9191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584267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模型随深度增加精度提升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D50D8D-6AA9-498C-9E0A-0C3676148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462" y="1183066"/>
            <a:ext cx="86010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74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厦门大学论文答辩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下载更多PPT模板，请登陆蘑菇创意www.imogu.cn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00AB"/>
      </a:accent1>
      <a:accent2>
        <a:srgbClr val="037ADA"/>
      </a:accent2>
      <a:accent3>
        <a:srgbClr val="00B2FA"/>
      </a:accent3>
      <a:accent4>
        <a:srgbClr val="54BCDC"/>
      </a:accent4>
      <a:accent5>
        <a:srgbClr val="9D8CFF"/>
      </a:accent5>
      <a:accent6>
        <a:srgbClr val="B3BCBD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519</Words>
  <Application>Microsoft Office PowerPoint</Application>
  <PresentationFormat>宽屏</PresentationFormat>
  <Paragraphs>81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-apple-system</vt:lpstr>
      <vt:lpstr>等线</vt:lpstr>
      <vt:lpstr>等线 Light</vt:lpstr>
      <vt:lpstr>华文中宋</vt:lpstr>
      <vt:lpstr>微软雅黑</vt:lpstr>
      <vt:lpstr>Arial</vt:lpstr>
      <vt:lpstr>Impact</vt:lpstr>
      <vt:lpstr>下载更多PPT模板，请登陆蘑菇创意www.imogu.cn​​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蓝色厦门大学论文答辩模板</dc:title>
  <dc:creator>Administrator</dc:creator>
  <cp:lastModifiedBy>陈 伟鹏</cp:lastModifiedBy>
  <cp:revision>160</cp:revision>
  <dcterms:created xsi:type="dcterms:W3CDTF">2018-03-09T23:56:55Z</dcterms:created>
  <dcterms:modified xsi:type="dcterms:W3CDTF">2020-12-05T12:47:54Z</dcterms:modified>
</cp:coreProperties>
</file>